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45720"/>
            <a:ext cx="88513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b="1" dirty="0">
                <a:solidFill>
                  <a:srgbClr val="0070C0"/>
                </a:solidFill>
              </a:rPr>
              <a:t>Mapa de problema.</a:t>
            </a:r>
            <a:r>
              <a:rPr sz="1600" b="1" dirty="0">
                <a:solidFill>
                  <a:srgbClr val="0070C0"/>
                </a:solidFill>
              </a:rPr>
              <a:t>Entornos Seguros, Inclusivos y Accesibles </a:t>
            </a:r>
            <a:r>
              <a:rPr sz="1600" b="1" dirty="0" err="1">
                <a:solidFill>
                  <a:srgbClr val="0070C0"/>
                </a:solidFill>
              </a:rPr>
              <a:t>Mediados</a:t>
            </a:r>
            <a:r>
              <a:rPr sz="1600" b="1" dirty="0">
                <a:solidFill>
                  <a:srgbClr val="0070C0"/>
                </a:solidFill>
              </a:rPr>
              <a:t> por </a:t>
            </a:r>
            <a:r>
              <a:rPr sz="1600" b="1" dirty="0" err="1">
                <a:solidFill>
                  <a:srgbClr val="0070C0"/>
                </a:solidFill>
              </a:rPr>
              <a:t>Tecnologías</a:t>
            </a:r>
            <a:r>
              <a:rPr sz="1600" b="1" dirty="0">
                <a:solidFill>
                  <a:srgbClr val="0070C0"/>
                </a:solidFill>
              </a:rPr>
              <a:t> </a:t>
            </a:r>
            <a:r>
              <a:rPr sz="1600" b="1" dirty="0" err="1">
                <a:solidFill>
                  <a:srgbClr val="0070C0"/>
                </a:solidFill>
              </a:rPr>
              <a:t>Emergentes</a:t>
            </a:r>
            <a:endParaRPr sz="16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298" y="2559177"/>
            <a:ext cx="8239886" cy="1645920"/>
          </a:xfrm>
          <a:prstGeom prst="rect">
            <a:avLst/>
          </a:prstGeom>
          <a:solidFill>
            <a:srgbClr val="E6E6E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CAUSAS RAÍZ</a:t>
            </a:r>
          </a:p>
        </p:txBody>
      </p:sp>
      <p:sp>
        <p:nvSpPr>
          <p:cNvPr id="4" name="Oval 3"/>
          <p:cNvSpPr/>
          <p:nvPr/>
        </p:nvSpPr>
        <p:spPr>
          <a:xfrm>
            <a:off x="200024" y="2423160"/>
            <a:ext cx="2587752" cy="1005840"/>
          </a:xfrm>
          <a:prstGeom prst="ellipse">
            <a:avLst/>
          </a:prstGeom>
          <a:solidFill>
            <a:srgbClr val="FFDC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800" b="1" dirty="0">
                <a:solidFill>
                  <a:srgbClr val="0070C0"/>
                </a:solidFill>
              </a:rPr>
              <a:t>Institucional</a:t>
            </a:r>
          </a:p>
          <a:p>
            <a:r>
              <a:rPr sz="800" dirty="0" err="1">
                <a:solidFill>
                  <a:schemeClr val="tx1"/>
                </a:solidFill>
              </a:rPr>
              <a:t>Políticas</a:t>
            </a:r>
            <a:r>
              <a:rPr sz="800" dirty="0">
                <a:solidFill>
                  <a:schemeClr val="tx1"/>
                </a:solidFill>
              </a:rPr>
              <a:t> de </a:t>
            </a:r>
            <a:r>
              <a:rPr sz="800" dirty="0" err="1">
                <a:solidFill>
                  <a:schemeClr val="tx1"/>
                </a:solidFill>
              </a:rPr>
              <a:t>inclusión</a:t>
            </a:r>
            <a:r>
              <a:rPr sz="800" dirty="0">
                <a:solidFill>
                  <a:schemeClr val="tx1"/>
                </a:solidFill>
              </a:rPr>
              <a:t> </a:t>
            </a:r>
            <a:r>
              <a:rPr sz="800" dirty="0" err="1">
                <a:solidFill>
                  <a:schemeClr val="tx1"/>
                </a:solidFill>
              </a:rPr>
              <a:t>débiles</a:t>
            </a:r>
            <a:endParaRPr sz="800" dirty="0">
              <a:solidFill>
                <a:schemeClr val="tx1"/>
              </a:solidFill>
            </a:endParaRPr>
          </a:p>
          <a:p>
            <a:r>
              <a:rPr sz="800" dirty="0" err="1">
                <a:solidFill>
                  <a:schemeClr val="tx1"/>
                </a:solidFill>
              </a:rPr>
              <a:t>Infraestructura</a:t>
            </a:r>
            <a:r>
              <a:rPr sz="800" dirty="0">
                <a:solidFill>
                  <a:schemeClr val="tx1"/>
                </a:solidFill>
              </a:rPr>
              <a:t> </a:t>
            </a:r>
            <a:r>
              <a:rPr sz="800" dirty="0" err="1">
                <a:solidFill>
                  <a:schemeClr val="tx1"/>
                </a:solidFill>
              </a:rPr>
              <a:t>accesible</a:t>
            </a:r>
            <a:r>
              <a:rPr sz="800" dirty="0">
                <a:solidFill>
                  <a:schemeClr val="tx1"/>
                </a:solidFill>
              </a:rPr>
              <a:t> </a:t>
            </a:r>
            <a:r>
              <a:rPr sz="800" dirty="0" err="1">
                <a:solidFill>
                  <a:schemeClr val="tx1"/>
                </a:solidFill>
              </a:rPr>
              <a:t>insuficiente</a:t>
            </a:r>
            <a:endParaRPr sz="800" dirty="0">
              <a:solidFill>
                <a:schemeClr val="tx1"/>
              </a:solidFill>
            </a:endParaRPr>
          </a:p>
          <a:p>
            <a:r>
              <a:rPr sz="800" dirty="0" err="1">
                <a:solidFill>
                  <a:schemeClr val="tx1"/>
                </a:solidFill>
              </a:rPr>
              <a:t>Escasa</a:t>
            </a:r>
            <a:r>
              <a:rPr sz="800" dirty="0">
                <a:solidFill>
                  <a:schemeClr val="tx1"/>
                </a:solidFill>
              </a:rPr>
              <a:t> </a:t>
            </a:r>
            <a:r>
              <a:rPr sz="800" dirty="0" err="1">
                <a:solidFill>
                  <a:schemeClr val="tx1"/>
                </a:solidFill>
              </a:rPr>
              <a:t>apropiación</a:t>
            </a:r>
            <a:r>
              <a:rPr sz="800" dirty="0">
                <a:solidFill>
                  <a:schemeClr val="tx1"/>
                </a:solidFill>
              </a:rPr>
              <a:t> </a:t>
            </a:r>
            <a:r>
              <a:rPr sz="800" dirty="0" err="1">
                <a:solidFill>
                  <a:schemeClr val="tx1"/>
                </a:solidFill>
              </a:rPr>
              <a:t>tecnológica</a:t>
            </a:r>
            <a:r>
              <a:rPr lang="es-CO" sz="800" dirty="0">
                <a:solidFill>
                  <a:schemeClr val="tx1"/>
                </a:solidFill>
              </a:rPr>
              <a:t>-</a:t>
            </a:r>
            <a:r>
              <a:rPr lang="es-CO" sz="800" b="1" dirty="0">
                <a:solidFill>
                  <a:srgbClr val="0070C0"/>
                </a:solidFill>
              </a:rPr>
              <a:t>UNESCO (2020)</a:t>
            </a:r>
          </a:p>
          <a:p>
            <a:endParaRPr sz="8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044952" y="3227832"/>
            <a:ext cx="2350008" cy="941832"/>
          </a:xfrm>
          <a:prstGeom prst="ellipse">
            <a:avLst/>
          </a:prstGeom>
          <a:solidFill>
            <a:srgbClr val="FFDC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sz="900" b="1" dirty="0">
              <a:solidFill>
                <a:srgbClr val="0070C0"/>
              </a:solidFill>
            </a:endParaRPr>
          </a:p>
          <a:p>
            <a:r>
              <a:rPr sz="900" b="1" dirty="0" err="1">
                <a:solidFill>
                  <a:srgbClr val="0070C0"/>
                </a:solidFill>
              </a:rPr>
              <a:t>Pedagógico</a:t>
            </a:r>
            <a:endParaRPr sz="900" b="1" dirty="0">
              <a:solidFill>
                <a:srgbClr val="0070C0"/>
              </a:solidFill>
            </a:endParaRPr>
          </a:p>
          <a:p>
            <a:r>
              <a:rPr sz="900" dirty="0" err="1">
                <a:solidFill>
                  <a:schemeClr val="tx1"/>
                </a:solidFill>
              </a:rPr>
              <a:t>Prácticas</a:t>
            </a:r>
            <a:r>
              <a:rPr sz="900" dirty="0">
                <a:solidFill>
                  <a:schemeClr val="tx1"/>
                </a:solidFill>
              </a:rPr>
              <a:t> </a:t>
            </a:r>
            <a:r>
              <a:rPr sz="900" dirty="0" err="1">
                <a:solidFill>
                  <a:schemeClr val="tx1"/>
                </a:solidFill>
              </a:rPr>
              <a:t>homogéneas</a:t>
            </a:r>
            <a:endParaRPr sz="900" dirty="0">
              <a:solidFill>
                <a:schemeClr val="tx1"/>
              </a:solidFill>
            </a:endParaRPr>
          </a:p>
          <a:p>
            <a:r>
              <a:rPr sz="900" dirty="0">
                <a:solidFill>
                  <a:schemeClr val="tx1"/>
                </a:solidFill>
              </a:rPr>
              <a:t>Baja </a:t>
            </a:r>
            <a:r>
              <a:rPr sz="900" dirty="0" err="1">
                <a:solidFill>
                  <a:schemeClr val="tx1"/>
                </a:solidFill>
              </a:rPr>
              <a:t>flexibilidad</a:t>
            </a:r>
            <a:r>
              <a:rPr sz="900" dirty="0">
                <a:solidFill>
                  <a:schemeClr val="tx1"/>
                </a:solidFill>
              </a:rPr>
              <a:t> curricular</a:t>
            </a:r>
          </a:p>
          <a:p>
            <a:r>
              <a:rPr sz="900" dirty="0" err="1">
                <a:solidFill>
                  <a:schemeClr val="tx1"/>
                </a:solidFill>
              </a:rPr>
              <a:t>Escasa</a:t>
            </a:r>
            <a:r>
              <a:rPr sz="900" dirty="0">
                <a:solidFill>
                  <a:schemeClr val="tx1"/>
                </a:solidFill>
              </a:rPr>
              <a:t> </a:t>
            </a:r>
            <a:r>
              <a:rPr sz="900" dirty="0" err="1">
                <a:solidFill>
                  <a:schemeClr val="tx1"/>
                </a:solidFill>
              </a:rPr>
              <a:t>aplicación</a:t>
            </a:r>
            <a:r>
              <a:rPr sz="900" dirty="0">
                <a:solidFill>
                  <a:schemeClr val="tx1"/>
                </a:solidFill>
              </a:rPr>
              <a:t> DUA</a:t>
            </a:r>
            <a:r>
              <a:rPr lang="es-CO" sz="900" dirty="0">
                <a:solidFill>
                  <a:schemeClr val="tx1"/>
                </a:solidFill>
              </a:rPr>
              <a:t>-</a:t>
            </a:r>
            <a:r>
              <a:rPr lang="es-CO" sz="900" dirty="0">
                <a:solidFill>
                  <a:srgbClr val="0070C0"/>
                </a:solidFill>
              </a:rPr>
              <a:t>(Pastor, 2020) Peláez et al. (2025). Yan et al. (2025).</a:t>
            </a:r>
          </a:p>
          <a:p>
            <a:endParaRPr sz="9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255640" y="3090672"/>
            <a:ext cx="2066544" cy="941832"/>
          </a:xfrm>
          <a:prstGeom prst="ellipse">
            <a:avLst/>
          </a:prstGeom>
          <a:solidFill>
            <a:srgbClr val="FFDC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900" b="1" dirty="0" err="1">
                <a:solidFill>
                  <a:srgbClr val="0070C0"/>
                </a:solidFill>
              </a:rPr>
              <a:t>Socioemocional</a:t>
            </a:r>
            <a:endParaRPr sz="900" b="1" dirty="0">
              <a:solidFill>
                <a:srgbClr val="0070C0"/>
              </a:solidFill>
            </a:endParaRPr>
          </a:p>
          <a:p>
            <a:r>
              <a:rPr sz="900" dirty="0">
                <a:solidFill>
                  <a:schemeClr val="tx1"/>
                </a:solidFill>
              </a:rPr>
              <a:t>Bullying y </a:t>
            </a:r>
            <a:r>
              <a:rPr sz="900" dirty="0" err="1">
                <a:solidFill>
                  <a:schemeClr val="tx1"/>
                </a:solidFill>
              </a:rPr>
              <a:t>discriminación</a:t>
            </a:r>
            <a:endParaRPr sz="900" dirty="0">
              <a:solidFill>
                <a:schemeClr val="tx1"/>
              </a:solidFill>
            </a:endParaRPr>
          </a:p>
          <a:p>
            <a:r>
              <a:rPr sz="900" dirty="0">
                <a:solidFill>
                  <a:schemeClr val="tx1"/>
                </a:solidFill>
              </a:rPr>
              <a:t>Débil </a:t>
            </a:r>
            <a:r>
              <a:rPr sz="900" dirty="0" err="1">
                <a:solidFill>
                  <a:schemeClr val="tx1"/>
                </a:solidFill>
              </a:rPr>
              <a:t>convivencia</a:t>
            </a:r>
            <a:endParaRPr sz="900" dirty="0">
              <a:solidFill>
                <a:schemeClr val="tx1"/>
              </a:solidFill>
            </a:endParaRPr>
          </a:p>
          <a:p>
            <a:r>
              <a:rPr sz="900" dirty="0" err="1">
                <a:solidFill>
                  <a:schemeClr val="tx1"/>
                </a:solidFill>
              </a:rPr>
              <a:t>Inseguridad</a:t>
            </a:r>
            <a:r>
              <a:rPr sz="900" dirty="0">
                <a:solidFill>
                  <a:schemeClr val="tx1"/>
                </a:solidFill>
              </a:rPr>
              <a:t> </a:t>
            </a:r>
            <a:r>
              <a:rPr sz="900" dirty="0" err="1">
                <a:solidFill>
                  <a:schemeClr val="tx1"/>
                </a:solidFill>
              </a:rPr>
              <a:t>afectiva</a:t>
            </a:r>
            <a:r>
              <a:rPr lang="es-CO" sz="900" dirty="0">
                <a:solidFill>
                  <a:schemeClr val="tx1"/>
                </a:solidFill>
              </a:rPr>
              <a:t>.</a:t>
            </a:r>
            <a:r>
              <a:rPr lang="es-CO" sz="900" dirty="0"/>
              <a:t> </a:t>
            </a:r>
            <a:r>
              <a:rPr lang="es-CO" sz="800" b="1" dirty="0">
                <a:solidFill>
                  <a:srgbClr val="0070C0"/>
                </a:solidFill>
              </a:rPr>
              <a:t>Decreto 1421/2017(Palacios &amp; Medina, 2020; Restrepo, 2023).</a:t>
            </a:r>
          </a:p>
          <a:p>
            <a:endParaRPr sz="900" dirty="0">
              <a:solidFill>
                <a:schemeClr val="tx1"/>
              </a:solidFill>
            </a:endParaRPr>
          </a:p>
        </p:txBody>
      </p:sp>
      <p:sp>
        <p:nvSpPr>
          <p:cNvPr id="7" name="Hexagon 6"/>
          <p:cNvSpPr/>
          <p:nvPr/>
        </p:nvSpPr>
        <p:spPr>
          <a:xfrm>
            <a:off x="3438144" y="1807226"/>
            <a:ext cx="2167128" cy="914400"/>
          </a:xfrm>
          <a:prstGeom prst="hexagon">
            <a:avLst>
              <a:gd name="adj" fmla="val 24000"/>
              <a:gd name="vf" fmla="val 115470"/>
            </a:avLst>
          </a:prstGeom>
          <a:solidFill>
            <a:srgbClr val="E65A5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200" dirty="0" err="1">
                <a:solidFill>
                  <a:schemeClr val="tx1"/>
                </a:solidFill>
              </a:rPr>
              <a:t>Ausencia</a:t>
            </a:r>
            <a:r>
              <a:rPr sz="1200" dirty="0">
                <a:solidFill>
                  <a:schemeClr val="tx1"/>
                </a:solidFill>
              </a:rPr>
              <a:t> de Entornos Seguros,</a:t>
            </a:r>
          </a:p>
          <a:p>
            <a:r>
              <a:rPr sz="1200" dirty="0">
                <a:solidFill>
                  <a:schemeClr val="tx1"/>
                </a:solidFill>
              </a:rPr>
              <a:t>Inclusivos y Accesibles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93751" y="529995"/>
            <a:ext cx="4754880" cy="1192006"/>
          </a:xfrm>
          <a:prstGeom prst="rect">
            <a:avLst/>
          </a:prstGeom>
          <a:solidFill>
            <a:srgbClr val="DCDCD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100" dirty="0">
                <a:solidFill>
                  <a:schemeClr val="tx1"/>
                </a:solidFill>
              </a:rPr>
              <a:t>CONSECUENCIAS</a:t>
            </a:r>
          </a:p>
        </p:txBody>
      </p:sp>
      <p:sp>
        <p:nvSpPr>
          <p:cNvPr id="9" name="Rectangle 8"/>
          <p:cNvSpPr/>
          <p:nvPr/>
        </p:nvSpPr>
        <p:spPr>
          <a:xfrm>
            <a:off x="5180076" y="438668"/>
            <a:ext cx="3415284" cy="12801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2880" y="4507992"/>
            <a:ext cx="8412480" cy="1645920"/>
          </a:xfrm>
          <a:prstGeom prst="rect">
            <a:avLst/>
          </a:prstGeom>
          <a:solidFill>
            <a:srgbClr val="EBEBE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ESTRATEGIA DE INTERVENCIÓN</a:t>
            </a:r>
          </a:p>
        </p:txBody>
      </p:sp>
      <p:sp>
        <p:nvSpPr>
          <p:cNvPr id="11" name="Hexagon 10"/>
          <p:cNvSpPr/>
          <p:nvPr/>
        </p:nvSpPr>
        <p:spPr>
          <a:xfrm>
            <a:off x="2787776" y="4480560"/>
            <a:ext cx="2109979" cy="731520"/>
          </a:xfrm>
          <a:prstGeom prst="hexagon">
            <a:avLst/>
          </a:prstGeom>
          <a:solidFill>
            <a:srgbClr val="5AD27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200" dirty="0" err="1"/>
              <a:t>Formación</a:t>
            </a:r>
            <a:r>
              <a:rPr sz="1200" dirty="0"/>
              <a:t> </a:t>
            </a:r>
            <a:r>
              <a:rPr sz="1200" dirty="0" err="1"/>
              <a:t>docente</a:t>
            </a:r>
            <a:endParaRPr sz="1200" dirty="0"/>
          </a:p>
        </p:txBody>
      </p:sp>
      <p:sp>
        <p:nvSpPr>
          <p:cNvPr id="12" name="Hexagon 11"/>
          <p:cNvSpPr/>
          <p:nvPr/>
        </p:nvSpPr>
        <p:spPr>
          <a:xfrm>
            <a:off x="5180076" y="4507992"/>
            <a:ext cx="1645920" cy="731520"/>
          </a:xfrm>
          <a:prstGeom prst="hexagon">
            <a:avLst/>
          </a:prstGeom>
          <a:solidFill>
            <a:srgbClr val="5AD27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200" dirty="0" err="1"/>
              <a:t>Implementación</a:t>
            </a:r>
            <a:r>
              <a:rPr sz="1200" dirty="0"/>
              <a:t> DUA</a:t>
            </a:r>
          </a:p>
        </p:txBody>
      </p:sp>
      <p:sp>
        <p:nvSpPr>
          <p:cNvPr id="13" name="Hexagon 12"/>
          <p:cNvSpPr/>
          <p:nvPr/>
        </p:nvSpPr>
        <p:spPr>
          <a:xfrm>
            <a:off x="6887718" y="5084065"/>
            <a:ext cx="1645920" cy="731520"/>
          </a:xfrm>
          <a:prstGeom prst="hexagon">
            <a:avLst/>
          </a:prstGeom>
          <a:solidFill>
            <a:srgbClr val="5AD27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200" dirty="0" err="1"/>
              <a:t>Tecnologías</a:t>
            </a:r>
            <a:r>
              <a:rPr sz="1200" dirty="0"/>
              <a:t> </a:t>
            </a:r>
            <a:r>
              <a:rPr sz="1200" dirty="0" err="1"/>
              <a:t>emergentes</a:t>
            </a:r>
            <a:endParaRPr sz="1200" dirty="0"/>
          </a:p>
        </p:txBody>
      </p:sp>
      <p:sp>
        <p:nvSpPr>
          <p:cNvPr id="14" name="Hexagon 13"/>
          <p:cNvSpPr/>
          <p:nvPr/>
        </p:nvSpPr>
        <p:spPr>
          <a:xfrm>
            <a:off x="293752" y="4507992"/>
            <a:ext cx="2223135" cy="731520"/>
          </a:xfrm>
          <a:prstGeom prst="hexagon">
            <a:avLst/>
          </a:prstGeom>
          <a:solidFill>
            <a:srgbClr val="5AD27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200" dirty="0" err="1"/>
              <a:t>Bienestar</a:t>
            </a:r>
            <a:r>
              <a:rPr sz="1200" dirty="0"/>
              <a:t> </a:t>
            </a:r>
            <a:r>
              <a:rPr sz="1200" dirty="0" err="1"/>
              <a:t>socioemocional</a:t>
            </a:r>
            <a:endParaRPr sz="1200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E2E424B4-097A-52C2-4E4E-722199546249}"/>
              </a:ext>
            </a:extLst>
          </p:cNvPr>
          <p:cNvSpPr/>
          <p:nvPr/>
        </p:nvSpPr>
        <p:spPr>
          <a:xfrm>
            <a:off x="5180076" y="547110"/>
            <a:ext cx="1828800" cy="54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1400" dirty="0"/>
              <a:t>Barreras</a:t>
            </a:r>
            <a:r>
              <a:rPr lang="es-CO" sz="1400" dirty="0"/>
              <a:t>  para el aprendizaje</a:t>
            </a:r>
            <a:endParaRPr sz="1400" dirty="0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C677FAC6-DD8E-E2B0-5ED7-E562CEE8DAB8}"/>
              </a:ext>
            </a:extLst>
          </p:cNvPr>
          <p:cNvSpPr/>
          <p:nvPr/>
        </p:nvSpPr>
        <p:spPr>
          <a:xfrm>
            <a:off x="2894072" y="683657"/>
            <a:ext cx="2064259" cy="54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dirty="0"/>
              <a:t>Desigualdad educativa</a:t>
            </a:r>
            <a:endParaRPr sz="1600" dirty="0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07AE7B64-8251-C390-796B-C2E50D9735A9}"/>
              </a:ext>
            </a:extLst>
          </p:cNvPr>
          <p:cNvSpPr/>
          <p:nvPr/>
        </p:nvSpPr>
        <p:spPr>
          <a:xfrm>
            <a:off x="293751" y="496859"/>
            <a:ext cx="2500875" cy="54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b="1" dirty="0"/>
              <a:t>Bienestar socioemocional afectado</a:t>
            </a:r>
            <a:endParaRPr sz="1600" b="1" dirty="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46C1F15A-DF5F-587C-246B-C2B58E226AC3}"/>
              </a:ext>
            </a:extLst>
          </p:cNvPr>
          <p:cNvSpPr/>
          <p:nvPr/>
        </p:nvSpPr>
        <p:spPr>
          <a:xfrm>
            <a:off x="6688832" y="1170188"/>
            <a:ext cx="1920240" cy="54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dirty="0"/>
              <a:t>Baja participación</a:t>
            </a:r>
            <a:endParaRPr sz="16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E8A6789-A417-C014-94F7-A5EF10940032}"/>
              </a:ext>
            </a:extLst>
          </p:cNvPr>
          <p:cNvSpPr txBox="1"/>
          <p:nvPr/>
        </p:nvSpPr>
        <p:spPr>
          <a:xfrm>
            <a:off x="293752" y="6153912"/>
            <a:ext cx="854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 i="1" dirty="0"/>
              <a:t>Nota</a:t>
            </a:r>
            <a:r>
              <a:rPr lang="es-MX" sz="900" dirty="0"/>
              <a:t>. La figura representa la relación sistémica entre las causas institucionales, pedagógicas y socioemocionales que originan la ausencia de entornos seguros, inclusivos y accesibles mediados por tecnologías emergentes; las consecuencias derivadas para el aprendizaje, la participación y el bienestar estudiantil; los fundamentos teóricos y normativos que sustentan la investigación; y la estrategia de intervención basada en el Diseño Universal para el Aprendizaje, el fortalecimiento socioemocional y la integración pedagógica de tecnologías emergentes como alternativa de transformación educativa</a:t>
            </a:r>
            <a:endParaRPr lang="es-CO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198</Words>
  <Application>Microsoft Office PowerPoint</Application>
  <PresentationFormat>Presentación en pantalla (4:3)</PresentationFormat>
  <Paragraphs>28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Beatriz Giraldo T</dc:creator>
  <cp:keywords/>
  <dc:description>generated using python-pptx</dc:description>
  <cp:lastModifiedBy>Beatriz Giraldo</cp:lastModifiedBy>
  <cp:revision>4</cp:revision>
  <dcterms:created xsi:type="dcterms:W3CDTF">2013-01-27T09:14:16Z</dcterms:created>
  <dcterms:modified xsi:type="dcterms:W3CDTF">2026-05-29T03:45:18Z</dcterms:modified>
  <cp:category/>
</cp:coreProperties>
</file>