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 ENTORNOS_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01168"/>
            <a:ext cx="2423160" cy="6911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80360" y="91440"/>
            <a:ext cx="8321040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350" b="1" i="0">
                <a:solidFill>
                  <a:srgbClr val="1E1E1E"/>
                </a:solidFill>
                <a:latin typeface="Aptos"/>
              </a:rPr>
              <a:t>Mapa analítico del problema de investigación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07792" y="530352"/>
            <a:ext cx="81381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1">
                <a:solidFill>
                  <a:srgbClr val="2983A8"/>
                </a:solidFill>
                <a:latin typeface="Aptos"/>
              </a:rPr>
              <a:t>Proyecto: </a:t>
            </a:r>
            <a:r>
              <a:rPr sz="1500">
                <a:solidFill>
                  <a:srgbClr val="1E1E1E"/>
                </a:solidFill>
                <a:latin typeface="Aptos"/>
              </a:rPr>
              <a:t>Entornos Seguros, Inclusivos y Accesibles Mediados por Tecnologías Emergentes</a:t>
            </a:r>
          </a:p>
        </p:txBody>
      </p:sp>
      <p:sp>
        <p:nvSpPr>
          <p:cNvPr id="5" name="Diamond 4"/>
          <p:cNvSpPr/>
          <p:nvPr/>
        </p:nvSpPr>
        <p:spPr>
          <a:xfrm>
            <a:off x="11201400" y="18288"/>
            <a:ext cx="292608" cy="292608"/>
          </a:xfrm>
          <a:prstGeom prst="diamond">
            <a:avLst/>
          </a:prstGeom>
          <a:solidFill>
            <a:srgbClr val="4FB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Diamond 5"/>
          <p:cNvSpPr/>
          <p:nvPr/>
        </p:nvSpPr>
        <p:spPr>
          <a:xfrm>
            <a:off x="11420856" y="128016"/>
            <a:ext cx="265176" cy="265176"/>
          </a:xfrm>
          <a:prstGeom prst="diamond">
            <a:avLst/>
          </a:prstGeom>
          <a:solidFill>
            <a:srgbClr val="2983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Diamond 6"/>
          <p:cNvSpPr/>
          <p:nvPr/>
        </p:nvSpPr>
        <p:spPr>
          <a:xfrm>
            <a:off x="11503152" y="329184"/>
            <a:ext cx="237744" cy="237744"/>
          </a:xfrm>
          <a:prstGeom prst="diamond">
            <a:avLst/>
          </a:prstGeom>
          <a:solidFill>
            <a:srgbClr val="72B8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Diamond 7"/>
          <p:cNvSpPr/>
          <p:nvPr/>
        </p:nvSpPr>
        <p:spPr>
          <a:xfrm>
            <a:off x="11704320" y="18288"/>
            <a:ext cx="182880" cy="182880"/>
          </a:xfrm>
          <a:prstGeom prst="diamond">
            <a:avLst/>
          </a:prstGeom>
          <a:solidFill>
            <a:srgbClr val="4FB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Diamond 8"/>
          <p:cNvSpPr/>
          <p:nvPr/>
        </p:nvSpPr>
        <p:spPr>
          <a:xfrm>
            <a:off x="45720" y="6464808"/>
            <a:ext cx="219456" cy="219456"/>
          </a:xfrm>
          <a:prstGeom prst="diamond">
            <a:avLst/>
          </a:prstGeom>
          <a:solidFill>
            <a:srgbClr val="4FB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Diamond 9"/>
          <p:cNvSpPr/>
          <p:nvPr/>
        </p:nvSpPr>
        <p:spPr>
          <a:xfrm>
            <a:off x="201168" y="6300216"/>
            <a:ext cx="164592" cy="164592"/>
          </a:xfrm>
          <a:prstGeom prst="diamond">
            <a:avLst/>
          </a:prstGeom>
          <a:solidFill>
            <a:srgbClr val="2983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Diamond 10"/>
          <p:cNvSpPr/>
          <p:nvPr/>
        </p:nvSpPr>
        <p:spPr>
          <a:xfrm>
            <a:off x="11868912" y="6355080"/>
            <a:ext cx="164592" cy="164592"/>
          </a:xfrm>
          <a:prstGeom prst="diamond">
            <a:avLst/>
          </a:prstGeom>
          <a:solidFill>
            <a:srgbClr val="72B8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1051560" y="1078992"/>
            <a:ext cx="2148840" cy="320040"/>
          </a:xfrm>
          <a:prstGeom prst="roundRect">
            <a:avLst/>
          </a:prstGeom>
          <a:solidFill>
            <a:srgbClr val="2983A8"/>
          </a:solidFill>
          <a:ln w="12700">
            <a:solidFill>
              <a:srgbClr val="2983A8"/>
            </a:solidFill>
          </a:ln>
          <a:effectLst>
            <a:outerShdw blurRad="35000" dist="18000" dir="5400000" algn="ctr" rotWithShape="0">
              <a:srgbClr val="000000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Aptos"/>
              </a:rPr>
              <a:t>CAUSAS RAÍZ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098280" y="1078992"/>
            <a:ext cx="2148840" cy="320040"/>
          </a:xfrm>
          <a:prstGeom prst="roundRect">
            <a:avLst/>
          </a:prstGeom>
          <a:solidFill>
            <a:srgbClr val="72B89E"/>
          </a:solidFill>
          <a:ln w="12700">
            <a:solidFill>
              <a:srgbClr val="72B89E"/>
            </a:solidFill>
          </a:ln>
          <a:effectLst>
            <a:outerShdw blurRad="35000" dist="18000" dir="5400000" algn="ctr" rotWithShape="0">
              <a:srgbClr val="000000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Aptos"/>
              </a:rPr>
              <a:t>CONSECUENCIAS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841248" y="1243584"/>
            <a:ext cx="210312" cy="0"/>
          </a:xfrm>
          <a:prstGeom prst="line">
            <a:avLst/>
          </a:prstGeom>
          <a:ln w="25400">
            <a:solidFill>
              <a:srgbClr val="4FB0B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>
            <a:off x="3200400" y="1243584"/>
            <a:ext cx="201168" cy="0"/>
          </a:xfrm>
          <a:prstGeom prst="line">
            <a:avLst/>
          </a:prstGeom>
          <a:ln w="25400">
            <a:solidFill>
              <a:srgbClr val="4FB0B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8915400" y="1243584"/>
            <a:ext cx="182880" cy="0"/>
          </a:xfrm>
          <a:prstGeom prst="line">
            <a:avLst/>
          </a:prstGeom>
          <a:ln w="25400">
            <a:solidFill>
              <a:srgbClr val="4FB0B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11247120" y="1243584"/>
            <a:ext cx="164592" cy="0"/>
          </a:xfrm>
          <a:prstGeom prst="line">
            <a:avLst/>
          </a:prstGeom>
          <a:ln w="25400">
            <a:solidFill>
              <a:srgbClr val="4FB0B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813816" y="1216152"/>
            <a:ext cx="50292" cy="50292"/>
          </a:xfrm>
          <a:prstGeom prst="ellipse">
            <a:avLst/>
          </a:prstGeom>
          <a:solidFill>
            <a:srgbClr val="4FB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392424" y="1216152"/>
            <a:ext cx="50292" cy="50292"/>
          </a:xfrm>
          <a:prstGeom prst="ellipse">
            <a:avLst/>
          </a:prstGeom>
          <a:solidFill>
            <a:srgbClr val="4FB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8897112" y="1216152"/>
            <a:ext cx="50292" cy="50292"/>
          </a:xfrm>
          <a:prstGeom prst="ellipse">
            <a:avLst/>
          </a:prstGeom>
          <a:solidFill>
            <a:srgbClr val="4FB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11393424" y="1216152"/>
            <a:ext cx="50292" cy="50292"/>
          </a:xfrm>
          <a:prstGeom prst="ellipse">
            <a:avLst/>
          </a:prstGeom>
          <a:solidFill>
            <a:srgbClr val="4FB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384048" y="1426464"/>
            <a:ext cx="3246120" cy="1005840"/>
          </a:xfrm>
          <a:prstGeom prst="roundRect">
            <a:avLst/>
          </a:prstGeom>
          <a:solidFill>
            <a:srgbClr val="E9F5F6"/>
          </a:solidFill>
          <a:ln w="15240">
            <a:solidFill>
              <a:srgbClr val="C8E1E4"/>
            </a:solidFill>
          </a:ln>
          <a:effectLst>
            <a:outerShdw blurRad="35000" dist="18000" dir="5400000" algn="ctr" rotWithShape="0">
              <a:srgbClr val="000000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Diamond 22"/>
          <p:cNvSpPr/>
          <p:nvPr/>
        </p:nvSpPr>
        <p:spPr>
          <a:xfrm>
            <a:off x="530352" y="1627632"/>
            <a:ext cx="475488" cy="475488"/>
          </a:xfrm>
          <a:prstGeom prst="diamond">
            <a:avLst/>
          </a:prstGeom>
          <a:solidFill>
            <a:srgbClr val="4FB0B7"/>
          </a:solidFill>
          <a:ln>
            <a:solidFill>
              <a:srgbClr val="4FB0B7"/>
            </a:solidFill>
          </a:ln>
          <a:effectLst>
            <a:outerShdw blurRad="25000" dist="14000" dir="5400000" algn="ctr" rotWithShape="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30" b="1">
                <a:solidFill>
                  <a:srgbClr val="FFFFFF"/>
                </a:solidFill>
                <a:latin typeface="Aptos"/>
              </a:rPr>
              <a:t>INS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16736" y="1554480"/>
            <a:ext cx="192024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30" b="1" i="0">
                <a:solidFill>
                  <a:srgbClr val="2983A8"/>
                </a:solidFill>
                <a:latin typeface="Aptos"/>
              </a:rPr>
              <a:t>Institucional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16736" y="1792224"/>
            <a:ext cx="1874519" cy="4480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30" b="0" i="0">
                <a:solidFill>
                  <a:srgbClr val="1E1E1E"/>
                </a:solidFill>
                <a:latin typeface="Aptos"/>
              </a:rPr>
              <a:t>• Políticas de inclusión débiles
• Infraestructura accesible insuficiente
• Escasa apropiación tecnológica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16736" y="2267712"/>
            <a:ext cx="1874519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60" b="0" i="0">
                <a:solidFill>
                  <a:srgbClr val="2983A8"/>
                </a:solidFill>
                <a:latin typeface="Aptos"/>
              </a:rPr>
              <a:t>UNESCO (2020)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384048" y="2542032"/>
            <a:ext cx="3246120" cy="1152144"/>
          </a:xfrm>
          <a:prstGeom prst="roundRect">
            <a:avLst/>
          </a:prstGeom>
          <a:solidFill>
            <a:srgbClr val="EAF2FA"/>
          </a:solidFill>
          <a:ln w="15240">
            <a:solidFill>
              <a:srgbClr val="C8E1E4"/>
            </a:solidFill>
          </a:ln>
          <a:effectLst>
            <a:outerShdw blurRad="35000" dist="18000" dir="5400000" algn="ctr" rotWithShape="0">
              <a:srgbClr val="000000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Diamond 27"/>
          <p:cNvSpPr/>
          <p:nvPr/>
        </p:nvSpPr>
        <p:spPr>
          <a:xfrm>
            <a:off x="530352" y="2743200"/>
            <a:ext cx="475488" cy="475488"/>
          </a:xfrm>
          <a:prstGeom prst="diamond">
            <a:avLst/>
          </a:prstGeom>
          <a:solidFill>
            <a:srgbClr val="2983A8"/>
          </a:solidFill>
          <a:ln>
            <a:solidFill>
              <a:srgbClr val="2983A8"/>
            </a:solidFill>
          </a:ln>
          <a:effectLst>
            <a:outerShdw blurRad="25000" dist="14000" dir="5400000" algn="ctr" rotWithShape="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30" b="1">
                <a:solidFill>
                  <a:srgbClr val="FFFFFF"/>
                </a:solidFill>
                <a:latin typeface="Aptos"/>
              </a:rPr>
              <a:t>PED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316736" y="2670048"/>
            <a:ext cx="192024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30" b="1" i="0">
                <a:solidFill>
                  <a:srgbClr val="2983A8"/>
                </a:solidFill>
                <a:latin typeface="Aptos"/>
              </a:rPr>
              <a:t>Pedagógico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316736" y="2907791"/>
            <a:ext cx="1874519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30" b="0" i="0">
                <a:solidFill>
                  <a:srgbClr val="1E1E1E"/>
                </a:solidFill>
                <a:latin typeface="Aptos"/>
              </a:rPr>
              <a:t>• Prácticas homogéneas
• Baja flexibilidad curricular
• Escasa aplicación del DUA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316736" y="3529584"/>
            <a:ext cx="1874519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60" b="0" i="0">
                <a:solidFill>
                  <a:srgbClr val="2983A8"/>
                </a:solidFill>
                <a:latin typeface="Aptos"/>
              </a:rPr>
              <a:t>Pastor (2020); Peláez et al. (2025);
Yan et al. (2025)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384048" y="3785615"/>
            <a:ext cx="3246120" cy="1243584"/>
          </a:xfrm>
          <a:prstGeom prst="roundRect">
            <a:avLst/>
          </a:prstGeom>
          <a:solidFill>
            <a:srgbClr val="EDF7F4"/>
          </a:solidFill>
          <a:ln w="15240">
            <a:solidFill>
              <a:srgbClr val="C8E1E4"/>
            </a:solidFill>
          </a:ln>
          <a:effectLst>
            <a:outerShdw blurRad="35000" dist="18000" dir="5400000" algn="ctr" rotWithShape="0">
              <a:srgbClr val="000000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Diamond 32"/>
          <p:cNvSpPr/>
          <p:nvPr/>
        </p:nvSpPr>
        <p:spPr>
          <a:xfrm>
            <a:off x="530352" y="3986783"/>
            <a:ext cx="475488" cy="475488"/>
          </a:xfrm>
          <a:prstGeom prst="diamond">
            <a:avLst/>
          </a:prstGeom>
          <a:solidFill>
            <a:srgbClr val="72B89E"/>
          </a:solidFill>
          <a:ln>
            <a:solidFill>
              <a:srgbClr val="72B89E"/>
            </a:solidFill>
          </a:ln>
          <a:effectLst>
            <a:outerShdw blurRad="25000" dist="14000" dir="5400000" algn="ctr" rotWithShape="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30" b="1">
                <a:solidFill>
                  <a:srgbClr val="FFFFFF"/>
                </a:solidFill>
                <a:latin typeface="Aptos"/>
              </a:rPr>
              <a:t>SOC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316736" y="3913631"/>
            <a:ext cx="192024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30" b="1" i="0">
                <a:solidFill>
                  <a:srgbClr val="258A70"/>
                </a:solidFill>
                <a:latin typeface="Aptos"/>
              </a:rPr>
              <a:t>Socioemocional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316736" y="4151376"/>
            <a:ext cx="1874519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30" b="0" i="0">
                <a:solidFill>
                  <a:srgbClr val="1E1E1E"/>
                </a:solidFill>
                <a:latin typeface="Aptos"/>
              </a:rPr>
              <a:t>• Bullying y discriminación
• Débil convivencia
• Inseguridad afectiva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316736" y="4864608"/>
            <a:ext cx="1874519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60" b="0" i="0">
                <a:solidFill>
                  <a:srgbClr val="258A70"/>
                </a:solidFill>
                <a:latin typeface="Aptos"/>
              </a:rPr>
              <a:t>Decreto 1421/2017; Palacios &amp;
Medina (2020); Restrepo (2023)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4498848" y="1828800"/>
            <a:ext cx="2834640" cy="2697480"/>
          </a:xfrm>
          <a:prstGeom prst="roundRect">
            <a:avLst/>
          </a:prstGeom>
          <a:solidFill>
            <a:srgbClr val="202C37"/>
          </a:solidFill>
          <a:ln w="25400">
            <a:solidFill>
              <a:srgbClr val="4D545C"/>
            </a:solidFill>
          </a:ln>
          <a:effectLst>
            <a:outerShdw blurRad="52000" dist="25000" dir="5400000" algn="ctr" rotWithShape="0">
              <a:srgbClr val="000000">
                <a:alpha val="3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Diamond 37"/>
          <p:cNvSpPr/>
          <p:nvPr/>
        </p:nvSpPr>
        <p:spPr>
          <a:xfrm>
            <a:off x="5504688" y="1920240"/>
            <a:ext cx="137160" cy="137160"/>
          </a:xfrm>
          <a:prstGeom prst="diamond">
            <a:avLst/>
          </a:prstGeom>
          <a:solidFill>
            <a:srgbClr val="4FB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Diamond 38"/>
          <p:cNvSpPr/>
          <p:nvPr/>
        </p:nvSpPr>
        <p:spPr>
          <a:xfrm>
            <a:off x="5650992" y="2075688"/>
            <a:ext cx="137160" cy="137160"/>
          </a:xfrm>
          <a:prstGeom prst="diamond">
            <a:avLst/>
          </a:prstGeom>
          <a:solidFill>
            <a:srgbClr val="2983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Diamond 39"/>
          <p:cNvSpPr/>
          <p:nvPr/>
        </p:nvSpPr>
        <p:spPr>
          <a:xfrm>
            <a:off x="5797296" y="1920240"/>
            <a:ext cx="137160" cy="137160"/>
          </a:xfrm>
          <a:prstGeom prst="diamond">
            <a:avLst/>
          </a:prstGeom>
          <a:solidFill>
            <a:srgbClr val="72B8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Diamond 40"/>
          <p:cNvSpPr/>
          <p:nvPr/>
        </p:nvSpPr>
        <p:spPr>
          <a:xfrm>
            <a:off x="5650992" y="1764792"/>
            <a:ext cx="137160" cy="137160"/>
          </a:xfrm>
          <a:prstGeom prst="diamond">
            <a:avLst/>
          </a:prstGeom>
          <a:solidFill>
            <a:srgbClr val="3095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4910328" y="2231136"/>
            <a:ext cx="205740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500" b="0" i="0">
                <a:solidFill>
                  <a:srgbClr val="FFFFFF"/>
                </a:solidFill>
                <a:latin typeface="Aptos"/>
              </a:rPr>
              <a:t>Problema central</a:t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5074920" y="2542032"/>
            <a:ext cx="1673352" cy="0"/>
          </a:xfrm>
          <a:prstGeom prst="line">
            <a:avLst/>
          </a:prstGeom>
          <a:ln w="29209">
            <a:solidFill>
              <a:srgbClr val="4FB0B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4828032" y="2752344"/>
            <a:ext cx="2212848" cy="15910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39" b="1" i="0">
                <a:solidFill>
                  <a:srgbClr val="FFFFFF"/>
                </a:solidFill>
                <a:latin typeface="Aptos"/>
              </a:rPr>
              <a:t>Ausencia de
entornos seguros,
inclusivos y
accesibles
mediados por
tecnologías
emergentes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8275320" y="1444752"/>
            <a:ext cx="3154680" cy="749808"/>
          </a:xfrm>
          <a:prstGeom prst="roundRect">
            <a:avLst/>
          </a:prstGeom>
          <a:solidFill>
            <a:srgbClr val="E9F5F6"/>
          </a:solidFill>
          <a:ln w="15240">
            <a:solidFill>
              <a:srgbClr val="C8E1E4"/>
            </a:solidFill>
          </a:ln>
          <a:effectLst>
            <a:outerShdw blurRad="35000" dist="18000" dir="5400000" algn="ctr" rotWithShape="0">
              <a:srgbClr val="000000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Diamond 45"/>
          <p:cNvSpPr/>
          <p:nvPr/>
        </p:nvSpPr>
        <p:spPr>
          <a:xfrm>
            <a:off x="8430768" y="1609344"/>
            <a:ext cx="393192" cy="393192"/>
          </a:xfrm>
          <a:prstGeom prst="diamond">
            <a:avLst/>
          </a:prstGeom>
          <a:solidFill>
            <a:srgbClr val="4FB0B7"/>
          </a:solidFill>
          <a:ln>
            <a:solidFill>
              <a:srgbClr val="4FB0B7"/>
            </a:solidFill>
          </a:ln>
          <a:effectLst>
            <a:outerShdw blurRad="25000" dist="14000" dir="5400000" algn="ctr" rotWithShape="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AP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9098280" y="1572768"/>
            <a:ext cx="2121408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40" b="0" i="0">
                <a:solidFill>
                  <a:srgbClr val="1E1E1E"/>
                </a:solidFill>
                <a:latin typeface="Aptos"/>
              </a:rPr>
              <a:t>Barreras para el
aprendizaje y la
participación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8275320" y="2331720"/>
            <a:ext cx="3154680" cy="749808"/>
          </a:xfrm>
          <a:prstGeom prst="roundRect">
            <a:avLst/>
          </a:prstGeom>
          <a:solidFill>
            <a:srgbClr val="EAF2FA"/>
          </a:solidFill>
          <a:ln w="15240">
            <a:solidFill>
              <a:srgbClr val="C8E1E4"/>
            </a:solidFill>
          </a:ln>
          <a:effectLst>
            <a:outerShdw blurRad="35000" dist="18000" dir="5400000" algn="ctr" rotWithShape="0">
              <a:srgbClr val="000000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Diamond 48"/>
          <p:cNvSpPr/>
          <p:nvPr/>
        </p:nvSpPr>
        <p:spPr>
          <a:xfrm>
            <a:off x="8430768" y="2496312"/>
            <a:ext cx="393192" cy="393192"/>
          </a:xfrm>
          <a:prstGeom prst="diamond">
            <a:avLst/>
          </a:prstGeom>
          <a:solidFill>
            <a:srgbClr val="2983A8"/>
          </a:solidFill>
          <a:ln>
            <a:solidFill>
              <a:srgbClr val="2983A8"/>
            </a:solidFill>
          </a:ln>
          <a:effectLst>
            <a:outerShdw blurRad="25000" dist="14000" dir="5400000" algn="ctr" rotWithShape="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DE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098280" y="2459736"/>
            <a:ext cx="2121408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40" b="0" i="0">
                <a:solidFill>
                  <a:srgbClr val="1E1E1E"/>
                </a:solidFill>
                <a:latin typeface="Aptos"/>
              </a:rPr>
              <a:t>Desigualdad
educativa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8275320" y="3218688"/>
            <a:ext cx="3154680" cy="749808"/>
          </a:xfrm>
          <a:prstGeom prst="roundRect">
            <a:avLst/>
          </a:prstGeom>
          <a:solidFill>
            <a:srgbClr val="EDF7F4"/>
          </a:solidFill>
          <a:ln w="15240">
            <a:solidFill>
              <a:srgbClr val="C8E1E4"/>
            </a:solidFill>
          </a:ln>
          <a:effectLst>
            <a:outerShdw blurRad="35000" dist="18000" dir="5400000" algn="ctr" rotWithShape="0">
              <a:srgbClr val="000000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Diamond 51"/>
          <p:cNvSpPr/>
          <p:nvPr/>
        </p:nvSpPr>
        <p:spPr>
          <a:xfrm>
            <a:off x="8430768" y="3383280"/>
            <a:ext cx="393192" cy="393192"/>
          </a:xfrm>
          <a:prstGeom prst="diamond">
            <a:avLst/>
          </a:prstGeom>
          <a:solidFill>
            <a:srgbClr val="72B89E"/>
          </a:solidFill>
          <a:ln>
            <a:solidFill>
              <a:srgbClr val="72B89E"/>
            </a:solidFill>
          </a:ln>
          <a:effectLst>
            <a:outerShdw blurRad="25000" dist="14000" dir="5400000" algn="ctr" rotWithShape="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BS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9098280" y="3346704"/>
            <a:ext cx="2121408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40" b="0" i="0">
                <a:solidFill>
                  <a:srgbClr val="1E1E1E"/>
                </a:solidFill>
                <a:latin typeface="Aptos"/>
              </a:rPr>
              <a:t>Bienestar
socioemocional
afectado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8275320" y="4105656"/>
            <a:ext cx="3154680" cy="749808"/>
          </a:xfrm>
          <a:prstGeom prst="roundRect">
            <a:avLst/>
          </a:prstGeom>
          <a:solidFill>
            <a:srgbClr val="E9F5F6"/>
          </a:solidFill>
          <a:ln w="15240">
            <a:solidFill>
              <a:srgbClr val="C8E1E4"/>
            </a:solidFill>
          </a:ln>
          <a:effectLst>
            <a:outerShdw blurRad="35000" dist="18000" dir="5400000" algn="ctr" rotWithShape="0">
              <a:srgbClr val="000000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Diamond 54"/>
          <p:cNvSpPr/>
          <p:nvPr/>
        </p:nvSpPr>
        <p:spPr>
          <a:xfrm>
            <a:off x="8430768" y="4270248"/>
            <a:ext cx="393192" cy="393192"/>
          </a:xfrm>
          <a:prstGeom prst="diamond">
            <a:avLst/>
          </a:prstGeom>
          <a:solidFill>
            <a:srgbClr val="4FB0B7"/>
          </a:solidFill>
          <a:ln>
            <a:solidFill>
              <a:srgbClr val="4FB0B7"/>
            </a:solidFill>
          </a:ln>
          <a:effectLst>
            <a:outerShdw blurRad="25000" dist="14000" dir="5400000" algn="ctr" rotWithShape="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PE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9098280" y="4233672"/>
            <a:ext cx="2121408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40" b="0" i="0">
                <a:solidFill>
                  <a:srgbClr val="1E1E1E"/>
                </a:solidFill>
                <a:latin typeface="Aptos"/>
              </a:rPr>
              <a:t>Baja participación y
permanencia escolar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384048" y="5120640"/>
            <a:ext cx="11411712" cy="914400"/>
          </a:xfrm>
          <a:prstGeom prst="roundRect">
            <a:avLst/>
          </a:prstGeom>
          <a:solidFill>
            <a:srgbClr val="F5FAFA"/>
          </a:solidFill>
          <a:ln w="15240">
            <a:solidFill>
              <a:srgbClr val="C8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Rounded Rectangle 57"/>
          <p:cNvSpPr/>
          <p:nvPr/>
        </p:nvSpPr>
        <p:spPr>
          <a:xfrm>
            <a:off x="4224528" y="4956048"/>
            <a:ext cx="3767328" cy="310896"/>
          </a:xfrm>
          <a:prstGeom prst="roundRect">
            <a:avLst/>
          </a:prstGeom>
          <a:solidFill>
            <a:srgbClr val="2983A8"/>
          </a:solidFill>
          <a:ln w="12700">
            <a:solidFill>
              <a:srgbClr val="2983A8"/>
            </a:solidFill>
          </a:ln>
          <a:effectLst>
            <a:outerShdw blurRad="35000" dist="18000" dir="5400000" algn="ctr" rotWithShape="0">
              <a:srgbClr val="000000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Aptos"/>
              </a:rPr>
              <a:t>ESTRATEGIA DE INTERVENCIÓN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749808" y="5294376"/>
            <a:ext cx="2267712" cy="530352"/>
          </a:xfrm>
          <a:prstGeom prst="roundRect">
            <a:avLst/>
          </a:prstGeom>
          <a:solidFill>
            <a:srgbClr val="E9F5F6"/>
          </a:solidFill>
          <a:ln w="13970">
            <a:solidFill>
              <a:srgbClr val="C8E1E4"/>
            </a:solidFill>
          </a:ln>
          <a:effectLst>
            <a:outerShdw blurRad="35000" dist="18000" dir="5400000" algn="ctr" rotWithShape="0">
              <a:srgbClr val="000000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Oval 59"/>
          <p:cNvSpPr/>
          <p:nvPr/>
        </p:nvSpPr>
        <p:spPr>
          <a:xfrm>
            <a:off x="850392" y="5458968"/>
            <a:ext cx="365760" cy="365760"/>
          </a:xfrm>
          <a:prstGeom prst="ellipse">
            <a:avLst/>
          </a:prstGeom>
          <a:solidFill>
            <a:srgbClr val="4FB0B7"/>
          </a:solidFill>
          <a:ln>
            <a:solidFill>
              <a:srgbClr val="4FB0B7"/>
            </a:solidFill>
          </a:ln>
          <a:effectLst>
            <a:outerShdw blurRad="22000" dist="12000" dir="5400000" algn="ctr" rotWithShape="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FD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536192" y="5385816"/>
            <a:ext cx="13716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1E1E1E"/>
                </a:solidFill>
                <a:latin typeface="Aptos"/>
              </a:rPr>
              <a:t>Formación
docente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3246120" y="5294376"/>
            <a:ext cx="2212848" cy="530352"/>
          </a:xfrm>
          <a:prstGeom prst="roundRect">
            <a:avLst/>
          </a:prstGeom>
          <a:solidFill>
            <a:srgbClr val="EAF2FA"/>
          </a:solidFill>
          <a:ln w="13970">
            <a:solidFill>
              <a:srgbClr val="C8E1E4"/>
            </a:solidFill>
          </a:ln>
          <a:effectLst>
            <a:outerShdw blurRad="35000" dist="18000" dir="5400000" algn="ctr" rotWithShape="0">
              <a:srgbClr val="000000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Oval 62"/>
          <p:cNvSpPr/>
          <p:nvPr/>
        </p:nvSpPr>
        <p:spPr>
          <a:xfrm>
            <a:off x="3346703" y="5458968"/>
            <a:ext cx="365760" cy="365760"/>
          </a:xfrm>
          <a:prstGeom prst="ellipse">
            <a:avLst/>
          </a:prstGeom>
          <a:solidFill>
            <a:srgbClr val="2983A8"/>
          </a:solidFill>
          <a:ln>
            <a:solidFill>
              <a:srgbClr val="2983A8"/>
            </a:solidFill>
          </a:ln>
          <a:effectLst>
            <a:outerShdw blurRad="22000" dist="12000" dir="5400000" algn="ctr" rotWithShape="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DUA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4032504" y="5385816"/>
            <a:ext cx="1316736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1E1E1E"/>
                </a:solidFill>
                <a:latin typeface="Aptos"/>
              </a:rPr>
              <a:t>Implementación
del DUA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5815584" y="5294376"/>
            <a:ext cx="2212848" cy="530352"/>
          </a:xfrm>
          <a:prstGeom prst="roundRect">
            <a:avLst/>
          </a:prstGeom>
          <a:solidFill>
            <a:srgbClr val="EDF7F4"/>
          </a:solidFill>
          <a:ln w="13970">
            <a:solidFill>
              <a:srgbClr val="C8E1E4"/>
            </a:solidFill>
          </a:ln>
          <a:effectLst>
            <a:outerShdw blurRad="35000" dist="18000" dir="5400000" algn="ctr" rotWithShape="0">
              <a:srgbClr val="000000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Oval 65"/>
          <p:cNvSpPr/>
          <p:nvPr/>
        </p:nvSpPr>
        <p:spPr>
          <a:xfrm>
            <a:off x="5916168" y="5458968"/>
            <a:ext cx="365760" cy="365760"/>
          </a:xfrm>
          <a:prstGeom prst="ellipse">
            <a:avLst/>
          </a:prstGeom>
          <a:solidFill>
            <a:srgbClr val="72B89E"/>
          </a:solidFill>
          <a:ln>
            <a:solidFill>
              <a:srgbClr val="72B89E"/>
            </a:solidFill>
          </a:ln>
          <a:effectLst>
            <a:outerShdw blurRad="22000" dist="12000" dir="5400000" algn="ctr" rotWithShape="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TE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601968" y="5385816"/>
            <a:ext cx="1316736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1E1E1E"/>
                </a:solidFill>
                <a:latin typeface="Aptos"/>
              </a:rPr>
              <a:t>Tecnologías
emergentes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8366760" y="5294376"/>
            <a:ext cx="2432304" cy="530352"/>
          </a:xfrm>
          <a:prstGeom prst="roundRect">
            <a:avLst/>
          </a:prstGeom>
          <a:solidFill>
            <a:srgbClr val="E9F5F6"/>
          </a:solidFill>
          <a:ln w="13970">
            <a:solidFill>
              <a:srgbClr val="C8E1E4"/>
            </a:solidFill>
          </a:ln>
          <a:effectLst>
            <a:outerShdw blurRad="35000" dist="18000" dir="5400000" algn="ctr" rotWithShape="0">
              <a:srgbClr val="000000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Oval 68"/>
          <p:cNvSpPr/>
          <p:nvPr/>
        </p:nvSpPr>
        <p:spPr>
          <a:xfrm>
            <a:off x="8467344" y="5458968"/>
            <a:ext cx="365760" cy="365760"/>
          </a:xfrm>
          <a:prstGeom prst="ellipse">
            <a:avLst/>
          </a:prstGeom>
          <a:solidFill>
            <a:srgbClr val="4FB0B7"/>
          </a:solidFill>
          <a:ln>
            <a:solidFill>
              <a:srgbClr val="4FB0B7"/>
            </a:solidFill>
          </a:ln>
          <a:effectLst>
            <a:outerShdw blurRad="22000" dist="12000" dir="5400000" algn="ctr" rotWithShape="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BS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9153144" y="5385816"/>
            <a:ext cx="1536192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1E1E1E"/>
                </a:solidFill>
                <a:latin typeface="Aptos"/>
              </a:rPr>
              <a:t>Bienestar
socioemocional</a:t>
            </a:r>
          </a:p>
        </p:txBody>
      </p:sp>
      <p:sp>
        <p:nvSpPr>
          <p:cNvPr id="71" name="Oval 70"/>
          <p:cNvSpPr/>
          <p:nvPr/>
        </p:nvSpPr>
        <p:spPr>
          <a:xfrm>
            <a:off x="3054096" y="5541264"/>
            <a:ext cx="27432" cy="27432"/>
          </a:xfrm>
          <a:prstGeom prst="ellipse">
            <a:avLst/>
          </a:prstGeom>
          <a:solidFill>
            <a:srgbClr val="4FB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Oval 71"/>
          <p:cNvSpPr/>
          <p:nvPr/>
        </p:nvSpPr>
        <p:spPr>
          <a:xfrm>
            <a:off x="3118103" y="5541264"/>
            <a:ext cx="27432" cy="27432"/>
          </a:xfrm>
          <a:prstGeom prst="ellipse">
            <a:avLst/>
          </a:prstGeom>
          <a:solidFill>
            <a:srgbClr val="4FB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Oval 72"/>
          <p:cNvSpPr/>
          <p:nvPr/>
        </p:nvSpPr>
        <p:spPr>
          <a:xfrm>
            <a:off x="3182112" y="5541264"/>
            <a:ext cx="27432" cy="27432"/>
          </a:xfrm>
          <a:prstGeom prst="ellipse">
            <a:avLst/>
          </a:prstGeom>
          <a:solidFill>
            <a:srgbClr val="4FB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Oval 73"/>
          <p:cNvSpPr/>
          <p:nvPr/>
        </p:nvSpPr>
        <p:spPr>
          <a:xfrm>
            <a:off x="5614416" y="5541264"/>
            <a:ext cx="27432" cy="27432"/>
          </a:xfrm>
          <a:prstGeom prst="ellipse">
            <a:avLst/>
          </a:prstGeom>
          <a:solidFill>
            <a:srgbClr val="4FB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Oval 74"/>
          <p:cNvSpPr/>
          <p:nvPr/>
        </p:nvSpPr>
        <p:spPr>
          <a:xfrm>
            <a:off x="5678424" y="5541264"/>
            <a:ext cx="27432" cy="27432"/>
          </a:xfrm>
          <a:prstGeom prst="ellipse">
            <a:avLst/>
          </a:prstGeom>
          <a:solidFill>
            <a:srgbClr val="4FB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Oval 75"/>
          <p:cNvSpPr/>
          <p:nvPr/>
        </p:nvSpPr>
        <p:spPr>
          <a:xfrm>
            <a:off x="5742431" y="5541264"/>
            <a:ext cx="27432" cy="27432"/>
          </a:xfrm>
          <a:prstGeom prst="ellipse">
            <a:avLst/>
          </a:prstGeom>
          <a:solidFill>
            <a:srgbClr val="4FB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Oval 76"/>
          <p:cNvSpPr/>
          <p:nvPr/>
        </p:nvSpPr>
        <p:spPr>
          <a:xfrm>
            <a:off x="8165592" y="5541264"/>
            <a:ext cx="27432" cy="27432"/>
          </a:xfrm>
          <a:prstGeom prst="ellipse">
            <a:avLst/>
          </a:prstGeom>
          <a:solidFill>
            <a:srgbClr val="4FB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Oval 77"/>
          <p:cNvSpPr/>
          <p:nvPr/>
        </p:nvSpPr>
        <p:spPr>
          <a:xfrm>
            <a:off x="8229600" y="5541264"/>
            <a:ext cx="27432" cy="27432"/>
          </a:xfrm>
          <a:prstGeom prst="ellipse">
            <a:avLst/>
          </a:prstGeom>
          <a:solidFill>
            <a:srgbClr val="4FB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9" name="Oval 78"/>
          <p:cNvSpPr/>
          <p:nvPr/>
        </p:nvSpPr>
        <p:spPr>
          <a:xfrm>
            <a:off x="8293608" y="5541264"/>
            <a:ext cx="27432" cy="27432"/>
          </a:xfrm>
          <a:prstGeom prst="ellipse">
            <a:avLst/>
          </a:prstGeom>
          <a:solidFill>
            <a:srgbClr val="4FB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Oval 79"/>
          <p:cNvSpPr/>
          <p:nvPr/>
        </p:nvSpPr>
        <p:spPr>
          <a:xfrm>
            <a:off x="1993392" y="6355080"/>
            <a:ext cx="146304" cy="146304"/>
          </a:xfrm>
          <a:prstGeom prst="ellipse">
            <a:avLst/>
          </a:prstGeom>
          <a:solidFill>
            <a:srgbClr val="FFFFFF"/>
          </a:solidFill>
          <a:ln w="17780">
            <a:solidFill>
              <a:srgbClr val="4FB0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00" b="1">
                <a:solidFill>
                  <a:srgbClr val="4FB0B7"/>
                </a:solidFill>
                <a:latin typeface="Aptos"/>
              </a:rPr>
              <a:t>i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2249424" y="6309360"/>
            <a:ext cx="80467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20" b="1" i="1">
                <a:solidFill>
                  <a:srgbClr val="2983A8"/>
                </a:solidFill>
                <a:latin typeface="Aptos"/>
              </a:rPr>
              <a:t>Nota. </a:t>
            </a:r>
            <a:r>
              <a:rPr sz="1100" i="1">
                <a:solidFill>
                  <a:srgbClr val="5F656E"/>
                </a:solidFill>
                <a:latin typeface="Aptos"/>
              </a:rPr>
              <a:t>La figura representa la relación sistémica entre causas institucionales, pedagógicas y socioemocionales; el problema central; sus consecuencias educativas; y la estrategia de intervención basada en el DUA, el fortalecimiento socioemocional y la integración pedagógica de tecnologías emergentes.</a:t>
            </a:r>
          </a:p>
        </p:txBody>
      </p:sp>
      <p:cxnSp>
        <p:nvCxnSpPr>
          <p:cNvPr id="82" name="Connector 81"/>
          <p:cNvCxnSpPr/>
          <p:nvPr/>
        </p:nvCxnSpPr>
        <p:spPr>
          <a:xfrm>
            <a:off x="3639312" y="1993392"/>
            <a:ext cx="859536" cy="457200"/>
          </a:xfrm>
          <a:prstGeom prst="curvedConnector3">
            <a:avLst/>
          </a:prstGeom>
          <a:ln w="28575">
            <a:solidFill>
              <a:srgbClr val="4FB0B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nector 82"/>
          <p:cNvCxnSpPr/>
          <p:nvPr/>
        </p:nvCxnSpPr>
        <p:spPr>
          <a:xfrm>
            <a:off x="3639312" y="3118104"/>
            <a:ext cx="859536" cy="9144"/>
          </a:xfrm>
          <a:prstGeom prst="curvedConnector3">
            <a:avLst/>
          </a:prstGeom>
          <a:ln w="28575">
            <a:solidFill>
              <a:srgbClr val="2983A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Connector 83"/>
          <p:cNvCxnSpPr/>
          <p:nvPr/>
        </p:nvCxnSpPr>
        <p:spPr>
          <a:xfrm flipV="1">
            <a:off x="3639312" y="3803904"/>
            <a:ext cx="859536" cy="603504"/>
          </a:xfrm>
          <a:prstGeom prst="curvedConnector3">
            <a:avLst/>
          </a:prstGeom>
          <a:ln w="28575">
            <a:solidFill>
              <a:srgbClr val="72B89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Connector 84"/>
          <p:cNvCxnSpPr/>
          <p:nvPr/>
        </p:nvCxnSpPr>
        <p:spPr>
          <a:xfrm flipV="1">
            <a:off x="7333488" y="1801368"/>
            <a:ext cx="941832" cy="740664"/>
          </a:xfrm>
          <a:prstGeom prst="curvedConnector3">
            <a:avLst/>
          </a:prstGeom>
          <a:ln w="28575">
            <a:solidFill>
              <a:srgbClr val="4FB0B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Connector 85"/>
          <p:cNvCxnSpPr/>
          <p:nvPr/>
        </p:nvCxnSpPr>
        <p:spPr>
          <a:xfrm flipV="1">
            <a:off x="7333488" y="2688336"/>
            <a:ext cx="941832" cy="438912"/>
          </a:xfrm>
          <a:prstGeom prst="curvedConnector3">
            <a:avLst/>
          </a:prstGeom>
          <a:ln w="28575">
            <a:solidFill>
              <a:srgbClr val="2983A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Connector 86"/>
          <p:cNvCxnSpPr/>
          <p:nvPr/>
        </p:nvCxnSpPr>
        <p:spPr>
          <a:xfrm flipV="1">
            <a:off x="7333488" y="3584448"/>
            <a:ext cx="941832" cy="54864"/>
          </a:xfrm>
          <a:prstGeom prst="curvedConnector3">
            <a:avLst/>
          </a:prstGeom>
          <a:ln w="28575">
            <a:solidFill>
              <a:srgbClr val="72B89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nector 87"/>
          <p:cNvCxnSpPr/>
          <p:nvPr/>
        </p:nvCxnSpPr>
        <p:spPr>
          <a:xfrm>
            <a:off x="7333488" y="4169663"/>
            <a:ext cx="941832" cy="292609"/>
          </a:xfrm>
          <a:prstGeom prst="curvedConnector3">
            <a:avLst/>
          </a:prstGeom>
          <a:ln w="28575">
            <a:solidFill>
              <a:srgbClr val="4FB0B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Oval 88"/>
          <p:cNvSpPr/>
          <p:nvPr/>
        </p:nvSpPr>
        <p:spPr>
          <a:xfrm>
            <a:off x="3566160" y="1993392"/>
            <a:ext cx="73152" cy="73152"/>
          </a:xfrm>
          <a:prstGeom prst="ellipse">
            <a:avLst/>
          </a:prstGeom>
          <a:solidFill>
            <a:srgbClr val="4FB0B7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0" name="Oval 89"/>
          <p:cNvSpPr/>
          <p:nvPr/>
        </p:nvSpPr>
        <p:spPr>
          <a:xfrm>
            <a:off x="3566160" y="3118104"/>
            <a:ext cx="73152" cy="73152"/>
          </a:xfrm>
          <a:prstGeom prst="ellipse">
            <a:avLst/>
          </a:prstGeom>
          <a:solidFill>
            <a:srgbClr val="2983A8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1" name="Oval 90"/>
          <p:cNvSpPr/>
          <p:nvPr/>
        </p:nvSpPr>
        <p:spPr>
          <a:xfrm>
            <a:off x="3566160" y="4407408"/>
            <a:ext cx="73152" cy="73152"/>
          </a:xfrm>
          <a:prstGeom prst="ellipse">
            <a:avLst/>
          </a:prstGeom>
          <a:solidFill>
            <a:srgbClr val="72B89E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Oval 91"/>
          <p:cNvSpPr/>
          <p:nvPr/>
        </p:nvSpPr>
        <p:spPr>
          <a:xfrm>
            <a:off x="4416552" y="2450592"/>
            <a:ext cx="73152" cy="73152"/>
          </a:xfrm>
          <a:prstGeom prst="ellipse">
            <a:avLst/>
          </a:prstGeom>
          <a:solidFill>
            <a:srgbClr val="4FB0B7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3" name="Oval 92"/>
          <p:cNvSpPr/>
          <p:nvPr/>
        </p:nvSpPr>
        <p:spPr>
          <a:xfrm>
            <a:off x="4416552" y="3127248"/>
            <a:ext cx="73152" cy="73152"/>
          </a:xfrm>
          <a:prstGeom prst="ellipse">
            <a:avLst/>
          </a:prstGeom>
          <a:solidFill>
            <a:srgbClr val="2983A8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4" name="Oval 93"/>
          <p:cNvSpPr/>
          <p:nvPr/>
        </p:nvSpPr>
        <p:spPr>
          <a:xfrm>
            <a:off x="4416552" y="3803904"/>
            <a:ext cx="73152" cy="73152"/>
          </a:xfrm>
          <a:prstGeom prst="ellipse">
            <a:avLst/>
          </a:prstGeom>
          <a:solidFill>
            <a:srgbClr val="72B89E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5" name="Oval 94"/>
          <p:cNvSpPr/>
          <p:nvPr/>
        </p:nvSpPr>
        <p:spPr>
          <a:xfrm>
            <a:off x="7333488" y="2542032"/>
            <a:ext cx="73152" cy="73152"/>
          </a:xfrm>
          <a:prstGeom prst="ellipse">
            <a:avLst/>
          </a:prstGeom>
          <a:solidFill>
            <a:srgbClr val="4FB0B7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Oval 95"/>
          <p:cNvSpPr/>
          <p:nvPr/>
        </p:nvSpPr>
        <p:spPr>
          <a:xfrm>
            <a:off x="7333488" y="3127248"/>
            <a:ext cx="73152" cy="73152"/>
          </a:xfrm>
          <a:prstGeom prst="ellipse">
            <a:avLst/>
          </a:prstGeom>
          <a:solidFill>
            <a:srgbClr val="2983A8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7" name="Oval 96"/>
          <p:cNvSpPr/>
          <p:nvPr/>
        </p:nvSpPr>
        <p:spPr>
          <a:xfrm>
            <a:off x="7333488" y="3639312"/>
            <a:ext cx="73152" cy="73152"/>
          </a:xfrm>
          <a:prstGeom prst="ellipse">
            <a:avLst/>
          </a:prstGeom>
          <a:solidFill>
            <a:srgbClr val="72B89E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8" name="Oval 97"/>
          <p:cNvSpPr/>
          <p:nvPr/>
        </p:nvSpPr>
        <p:spPr>
          <a:xfrm>
            <a:off x="7333488" y="4169663"/>
            <a:ext cx="73152" cy="73152"/>
          </a:xfrm>
          <a:prstGeom prst="ellipse">
            <a:avLst/>
          </a:prstGeom>
          <a:solidFill>
            <a:srgbClr val="4FB0B7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9" name="Oval 98"/>
          <p:cNvSpPr/>
          <p:nvPr/>
        </p:nvSpPr>
        <p:spPr>
          <a:xfrm>
            <a:off x="8275320" y="1801368"/>
            <a:ext cx="73152" cy="73152"/>
          </a:xfrm>
          <a:prstGeom prst="ellipse">
            <a:avLst/>
          </a:prstGeom>
          <a:solidFill>
            <a:srgbClr val="4FB0B7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0" name="Oval 99"/>
          <p:cNvSpPr/>
          <p:nvPr/>
        </p:nvSpPr>
        <p:spPr>
          <a:xfrm>
            <a:off x="8275320" y="2688336"/>
            <a:ext cx="73152" cy="73152"/>
          </a:xfrm>
          <a:prstGeom prst="ellipse">
            <a:avLst/>
          </a:prstGeom>
          <a:solidFill>
            <a:srgbClr val="2983A8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1" name="Oval 100"/>
          <p:cNvSpPr/>
          <p:nvPr/>
        </p:nvSpPr>
        <p:spPr>
          <a:xfrm>
            <a:off x="8275320" y="3584448"/>
            <a:ext cx="73152" cy="73152"/>
          </a:xfrm>
          <a:prstGeom prst="ellipse">
            <a:avLst/>
          </a:prstGeom>
          <a:solidFill>
            <a:srgbClr val="72B89E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2" name="Oval 101"/>
          <p:cNvSpPr/>
          <p:nvPr/>
        </p:nvSpPr>
        <p:spPr>
          <a:xfrm>
            <a:off x="8275320" y="4462272"/>
            <a:ext cx="73152" cy="73152"/>
          </a:xfrm>
          <a:prstGeom prst="ellipse">
            <a:avLst/>
          </a:prstGeom>
          <a:solidFill>
            <a:srgbClr val="4FB0B7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